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6" r:id="rId12"/>
    <p:sldId id="269" r:id="rId13"/>
    <p:sldId id="264" r:id="rId14"/>
    <p:sldId id="270" r:id="rId15"/>
    <p:sldId id="279" r:id="rId16"/>
    <p:sldId id="271" r:id="rId17"/>
    <p:sldId id="272" r:id="rId18"/>
    <p:sldId id="274" r:id="rId19"/>
    <p:sldId id="275" r:id="rId20"/>
    <p:sldId id="278" r:id="rId21"/>
    <p:sldId id="280" r:id="rId22"/>
    <p:sldId id="281" r:id="rId23"/>
    <p:sldId id="286" r:id="rId24"/>
    <p:sldId id="285" r:id="rId25"/>
    <p:sldId id="284" r:id="rId26"/>
    <p:sldId id="283" r:id="rId27"/>
    <p:sldId id="28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78"/>
    <p:restoredTop sz="94719"/>
  </p:normalViewPr>
  <p:slideViewPr>
    <p:cSldViewPr snapToGrid="0" snapToObjects="1">
      <p:cViewPr varScale="1">
        <p:scale>
          <a:sx n="123" d="100"/>
          <a:sy n="123" d="100"/>
        </p:scale>
        <p:origin x="216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AAE2D8-6D2B-214D-AB56-903F467D1435}" type="datetimeFigureOut">
              <a:rPr lang="en-US" smtClean="0"/>
              <a:t>10/1/21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29BE20-C34F-FD4D-AF0C-BCF2D6FD6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45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 differences matter!  We have a good sample size, but it’s still much smaller than the population of CA.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BE20-C34F-FD4D-AF0C-BCF2D6FD6C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703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 differences matter!  We have a good sample size, but it’s still much smaller than the population of CA.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BE20-C34F-FD4D-AF0C-BCF2D6FD6C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03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f5558a601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f5558a601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f5558a601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f5558a601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1559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CD115-9E80-8048-9472-54CB25EAB4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ECCC5E-6946-134B-B6A0-B30EC2005C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5F744-5885-744A-8ACB-2A1B94343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1B1CC-FC46-A44A-9BB8-A7777F8D89A8}" type="datetimeFigureOut">
              <a:rPr lang="en-US" smtClean="0"/>
              <a:t>10/1/21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2459BE-E226-8F4B-91B4-946835341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C484-4BCD-A44F-A1C4-D3B87B2A0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A3381-30DE-FF44-B33A-CD92D7552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697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5DA8A-972A-3F48-AEC6-9D7352597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F4BE73-221A-294D-9C52-B7EC25753F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CEDC2-A038-0E4E-8C13-D17407CA4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1B1CC-FC46-A44A-9BB8-A7777F8D89A8}" type="datetimeFigureOut">
              <a:rPr lang="en-US" smtClean="0"/>
              <a:t>10/1/21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56CA0-C6F7-9647-90F5-D32F64510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3E5F3-DB0A-8049-B1FA-F6262992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A3381-30DE-FF44-B33A-CD92D7552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34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2770F6-74B8-244B-B138-CE566B61A1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5B18A6-4B75-D14B-A18F-B1FE81C0B2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2C17C-248F-8F4A-A75E-FA04A39AC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1B1CC-FC46-A44A-9BB8-A7777F8D89A8}" type="datetimeFigureOut">
              <a:rPr lang="en-US" smtClean="0"/>
              <a:t>10/1/21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5E708-4A1A-3046-8BE0-6687491C1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198B5-9238-2041-92F1-399EA754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A3381-30DE-FF44-B33A-CD92D7552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355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49136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777B2-CB91-A44D-B88B-86043CA59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94697-F33E-5B47-8023-F53D23012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90347-269F-3B4C-B758-58C4A47A6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1B1CC-FC46-A44A-9BB8-A7777F8D89A8}" type="datetimeFigureOut">
              <a:rPr lang="en-US" smtClean="0"/>
              <a:t>10/1/21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D3A842-F2E4-774D-BC1E-17B11C743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BC77B-66CA-1C4E-9A3E-DC2162572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A3381-30DE-FF44-B33A-CD92D7552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55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AF23-B4A7-BE42-8029-0BEEB5B75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63D365-EF7C-F84B-9733-ACFFD4A45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8D8795-54B7-A545-A627-00C5E10B2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1B1CC-FC46-A44A-9BB8-A7777F8D89A8}" type="datetimeFigureOut">
              <a:rPr lang="en-US" smtClean="0"/>
              <a:t>10/1/21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21794-C014-2542-96ED-128D89642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BEE69-9264-8A4A-BF07-651C2E659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A3381-30DE-FF44-B33A-CD92D7552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568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3425C-4039-ED4A-8EDE-10D0F1B4A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1715A-AC02-4A44-A458-DC4BA97362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B8AE91-2460-7F4F-9D44-9B206CA00E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D5F72C-EB75-2347-BAAF-F01E41E80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1B1CC-FC46-A44A-9BB8-A7777F8D89A8}" type="datetimeFigureOut">
              <a:rPr lang="en-US" smtClean="0"/>
              <a:t>10/1/21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80D276-E215-8B4B-AFD2-019332C46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FFC11C-BFDF-484E-8380-8222468D4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A3381-30DE-FF44-B33A-CD92D7552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762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77BB5-A0D9-E24C-AC13-03F999189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DE3E69-B57B-D445-A599-3A9BB08D42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3ED05C-AC57-664A-B4F3-B2CF6F5C9C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EAB006-55B7-F54A-A86D-4244243E8F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5F9D13-B146-AC4E-8CC3-FFFF36850C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FC490D-7D41-BE48-8DC2-032D7D4F3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1B1CC-FC46-A44A-9BB8-A7777F8D89A8}" type="datetimeFigureOut">
              <a:rPr lang="en-US" smtClean="0"/>
              <a:t>10/1/21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272072-8AE7-DA42-8B84-6E51C2C07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B30E1C-4BB2-724C-ACE1-C4884DC7C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A3381-30DE-FF44-B33A-CD92D7552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69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4F596-773E-AF46-9D47-ADA6E8D4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E4F682-5980-1C4E-BDBC-3C693473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1B1CC-FC46-A44A-9BB8-A7777F8D89A8}" type="datetimeFigureOut">
              <a:rPr lang="en-US" smtClean="0"/>
              <a:t>10/1/21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02B97-0FF3-2349-BD64-7D8A6205F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DDA51D-0E31-364F-B09B-1D1EE0349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A3381-30DE-FF44-B33A-CD92D7552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931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A793BA-934E-E24C-9EEA-69AED0A74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1B1CC-FC46-A44A-9BB8-A7777F8D89A8}" type="datetimeFigureOut">
              <a:rPr lang="en-US" smtClean="0"/>
              <a:t>10/1/21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A5D21D-DE85-A74F-A52B-846FA3B6A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3DD07-A298-C640-AB0C-45C97585D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A3381-30DE-FF44-B33A-CD92D7552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7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27E5F-26BF-F742-B692-8413A4CCA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1377F-FF29-FA47-96F0-FF5960BD2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10F837-5CB2-964B-BC06-AAC3E7B8D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0FB9E3-EAEC-434E-8F13-5F4775995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1B1CC-FC46-A44A-9BB8-A7777F8D89A8}" type="datetimeFigureOut">
              <a:rPr lang="en-US" smtClean="0"/>
              <a:t>10/1/21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519E99-3433-2941-B068-953AB3619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AFEB31-342D-A244-8589-B4ED50176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A3381-30DE-FF44-B33A-CD92D7552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5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7913-CAA1-664B-866A-6AC606ECA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5B6E80-E803-C743-9A59-C2BBD50FD4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CAA06A-C620-7D4A-871E-F9EECF799D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406BD5-6ECB-DC45-B19C-C75A6C582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1B1CC-FC46-A44A-9BB8-A7777F8D89A8}" type="datetimeFigureOut">
              <a:rPr lang="en-US" smtClean="0"/>
              <a:t>10/1/21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FE51F-9958-9148-8416-17A1BA111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F58AA9-E5EF-084C-90BB-E88C8F5C6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A3381-30DE-FF44-B33A-CD92D7552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81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402C1B-440B-0B4F-81A3-147BEC034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D232D9-77B3-B343-99E7-DF679ED79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260B7-4598-9542-9607-B4265F1562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1B1CC-FC46-A44A-9BB8-A7777F8D89A8}" type="datetimeFigureOut">
              <a:rPr lang="en-US" smtClean="0"/>
              <a:t>10/1/21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EA2B5-E88C-2344-AB43-D1C9885F7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D6D7C-30FF-F54C-8B23-723F7F88B6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A3381-30DE-FF44-B33A-CD92D7552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612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Aharoni" panose="02010803020104030203" pitchFamily="2" charset="-79"/>
          <a:ea typeface="+mj-ea"/>
          <a:cs typeface="Aharoni" panose="02010803020104030203" pitchFamily="2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73918-7C81-6C47-B511-9F14A11DCE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47980" y="1030406"/>
            <a:ext cx="5068121" cy="3506879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sz="5100"/>
              <a:t>California Recall Prognostication</a:t>
            </a:r>
            <a:br>
              <a:rPr lang="en-US" sz="5100"/>
            </a:br>
            <a:r>
              <a:rPr lang="en-US" sz="5100"/>
              <a:t>for WAM! News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49A30D-4955-E342-8B54-333DDAF299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47980" y="4691564"/>
            <a:ext cx="5068121" cy="1136029"/>
          </a:xfrm>
        </p:spPr>
        <p:txBody>
          <a:bodyPr>
            <a:noAutofit/>
          </a:bodyPr>
          <a:lstStyle/>
          <a:p>
            <a:pPr algn="l">
              <a:lnSpc>
                <a:spcPct val="95000"/>
              </a:lnSpc>
            </a:pPr>
            <a:r>
              <a:rPr lang="en-US" sz="3000" b="1" dirty="0" err="1"/>
              <a:t>W</a:t>
            </a:r>
            <a:r>
              <a:rPr lang="en-US" sz="3000" dirty="0" err="1"/>
              <a:t>assie</a:t>
            </a:r>
            <a:r>
              <a:rPr lang="en-US" sz="3000" dirty="0"/>
              <a:t>, </a:t>
            </a:r>
            <a:r>
              <a:rPr lang="en-US" sz="3000" dirty="0" err="1"/>
              <a:t>Mekdes</a:t>
            </a:r>
            <a:endParaRPr lang="en-US" sz="3000" dirty="0"/>
          </a:p>
          <a:p>
            <a:pPr algn="l">
              <a:lnSpc>
                <a:spcPct val="95000"/>
              </a:lnSpc>
            </a:pPr>
            <a:r>
              <a:rPr lang="en-US" sz="3000" b="1" dirty="0"/>
              <a:t>A</a:t>
            </a:r>
            <a:r>
              <a:rPr lang="en-US" sz="3000" dirty="0"/>
              <a:t>ziz, Zaid</a:t>
            </a:r>
          </a:p>
          <a:p>
            <a:pPr algn="l">
              <a:lnSpc>
                <a:spcPct val="95000"/>
              </a:lnSpc>
            </a:pPr>
            <a:r>
              <a:rPr lang="en-US" sz="3000" b="1" dirty="0"/>
              <a:t>M</a:t>
            </a:r>
            <a:r>
              <a:rPr lang="en-US" sz="3000" dirty="0"/>
              <a:t>orgen, Nadia</a:t>
            </a:r>
          </a:p>
        </p:txBody>
      </p:sp>
      <p:pic>
        <p:nvPicPr>
          <p:cNvPr id="4" name="Picture 3" descr="Illuminated San Francisco City Hall">
            <a:extLst>
              <a:ext uri="{FF2B5EF4-FFF2-40B4-BE49-F238E27FC236}">
                <a16:creationId xmlns:a16="http://schemas.microsoft.com/office/drawing/2014/main" id="{4F9D93EA-4B6D-484F-9F8D-EE2E3FDCD5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56" r="25741" b="-1"/>
          <a:stretch/>
        </p:blipFill>
        <p:spPr>
          <a:xfrm>
            <a:off x="20" y="10"/>
            <a:ext cx="540449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0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fik di dokumen dengan pena">
            <a:extLst>
              <a:ext uri="{FF2B5EF4-FFF2-40B4-BE49-F238E27FC236}">
                <a16:creationId xmlns:a16="http://schemas.microsoft.com/office/drawing/2014/main" id="{2B788F0D-9F85-42E0-B936-8DD7EA0D07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59" r="16837" b="-1"/>
          <a:stretch/>
        </p:blipFill>
        <p:spPr>
          <a:xfrm>
            <a:off x="0" y="0"/>
            <a:ext cx="2196688" cy="27874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6C1DFD-FE85-1D46-B19E-C4975E6A0CA9}"/>
              </a:ext>
            </a:extLst>
          </p:cNvPr>
          <p:cNvSpPr txBox="1"/>
          <p:nvPr/>
        </p:nvSpPr>
        <p:spPr>
          <a:xfrm>
            <a:off x="2722179" y="578067"/>
            <a:ext cx="83977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haroni" panose="02010803020104030203" pitchFamily="2" charset="-79"/>
                <a:cs typeface="Aharoni" panose="02010803020104030203" pitchFamily="2" charset="-79"/>
              </a:rPr>
              <a:t> Variables</a:t>
            </a:r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E16E112B-B991-4149-BB33-6F97FD09FF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391041"/>
              </p:ext>
            </p:extLst>
          </p:nvPr>
        </p:nvGraphicFramePr>
        <p:xfrm>
          <a:off x="2722178" y="1843490"/>
          <a:ext cx="8646036" cy="4240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1509">
                  <a:extLst>
                    <a:ext uri="{9D8B030D-6E8A-4147-A177-3AD203B41FA5}">
                      <a16:colId xmlns:a16="http://schemas.microsoft.com/office/drawing/2014/main" val="3410837535"/>
                    </a:ext>
                  </a:extLst>
                </a:gridCol>
                <a:gridCol w="2161509">
                  <a:extLst>
                    <a:ext uri="{9D8B030D-6E8A-4147-A177-3AD203B41FA5}">
                      <a16:colId xmlns:a16="http://schemas.microsoft.com/office/drawing/2014/main" val="4224607679"/>
                    </a:ext>
                  </a:extLst>
                </a:gridCol>
                <a:gridCol w="2161509">
                  <a:extLst>
                    <a:ext uri="{9D8B030D-6E8A-4147-A177-3AD203B41FA5}">
                      <a16:colId xmlns:a16="http://schemas.microsoft.com/office/drawing/2014/main" val="163130684"/>
                    </a:ext>
                  </a:extLst>
                </a:gridCol>
                <a:gridCol w="2161509">
                  <a:extLst>
                    <a:ext uri="{9D8B030D-6E8A-4147-A177-3AD203B41FA5}">
                      <a16:colId xmlns:a16="http://schemas.microsoft.com/office/drawing/2014/main" val="2099762804"/>
                    </a:ext>
                  </a:extLst>
                </a:gridCol>
              </a:tblGrid>
              <a:tr h="673874">
                <a:tc>
                  <a:txBody>
                    <a:bodyPr/>
                    <a:lstStyle/>
                    <a:p>
                      <a:r>
                        <a:rPr lang="en-US" sz="3000" dirty="0"/>
                        <a:t>Var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219948"/>
                  </a:ext>
                </a:extLst>
              </a:tr>
              <a:tr h="436043">
                <a:tc>
                  <a:txBody>
                    <a:bodyPr/>
                    <a:lstStyle/>
                    <a:p>
                      <a:r>
                        <a:rPr lang="en-US" sz="2400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/>
                        <a:t>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/>
                        <a:t>News interest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/>
                        <a:t>Likert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070132"/>
                  </a:ext>
                </a:extLst>
              </a:tr>
              <a:tr h="436043">
                <a:tc>
                  <a:txBody>
                    <a:bodyPr/>
                    <a:lstStyle/>
                    <a:p>
                      <a:r>
                        <a:rPr lang="en-US" sz="2400" dirty="0"/>
                        <a:t>Approve Gov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/>
                        <a:t>Likert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/>
                        <a:t>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010412"/>
                  </a:ext>
                </a:extLst>
              </a:tr>
              <a:tr h="436043">
                <a:tc>
                  <a:txBody>
                    <a:bodyPr/>
                    <a:lstStyle/>
                    <a:p>
                      <a:r>
                        <a:rPr lang="en-US" sz="2400" dirty="0"/>
                        <a:t>Education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/>
                        <a:t>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err="1"/>
                        <a:t>Voted_gov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308020"/>
                  </a:ext>
                </a:extLst>
              </a:tr>
              <a:tr h="436043">
                <a:tc>
                  <a:txBody>
                    <a:bodyPr/>
                    <a:lstStyle/>
                    <a:p>
                      <a:r>
                        <a:rPr lang="en-US" sz="2400" dirty="0"/>
                        <a:t>Family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/>
                        <a:t>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/>
                        <a:t>Voter Reg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/>
                        <a:t>Validated reg 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31098"/>
                  </a:ext>
                </a:extLst>
              </a:tr>
              <a:tr h="436043">
                <a:tc>
                  <a:txBody>
                    <a:bodyPr/>
                    <a:lstStyle/>
                    <a:p>
                      <a:r>
                        <a:rPr lang="en-US" sz="2400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/>
                        <a:t>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/>
                        <a:t>Party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758540"/>
                  </a:ext>
                </a:extLst>
              </a:tr>
              <a:tr h="436043">
                <a:tc>
                  <a:txBody>
                    <a:bodyPr/>
                    <a:lstStyle/>
                    <a:p>
                      <a:r>
                        <a:rPr lang="en-US" sz="2400" dirty="0"/>
                        <a:t>Ideology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/>
                        <a:t>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242758"/>
                  </a:ext>
                </a:extLst>
              </a:tr>
              <a:tr h="436043">
                <a:tc>
                  <a:txBody>
                    <a:bodyPr/>
                    <a:lstStyle/>
                    <a:p>
                      <a:r>
                        <a:rPr lang="en-US" sz="2400" dirty="0"/>
                        <a:t>Marital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/>
                        <a:t>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445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3257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fik di dokumen dengan pena">
            <a:extLst>
              <a:ext uri="{FF2B5EF4-FFF2-40B4-BE49-F238E27FC236}">
                <a16:creationId xmlns:a16="http://schemas.microsoft.com/office/drawing/2014/main" id="{2B788F0D-9F85-42E0-B936-8DD7EA0D07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59" r="16837" b="-1"/>
          <a:stretch/>
        </p:blipFill>
        <p:spPr>
          <a:xfrm>
            <a:off x="0" y="0"/>
            <a:ext cx="2196688" cy="27874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6C1DFD-FE85-1D46-B19E-C4975E6A0CA9}"/>
              </a:ext>
            </a:extLst>
          </p:cNvPr>
          <p:cNvSpPr txBox="1"/>
          <p:nvPr/>
        </p:nvSpPr>
        <p:spPr>
          <a:xfrm>
            <a:off x="2666431" y="590424"/>
            <a:ext cx="88561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5000" dirty="0">
                <a:latin typeface="Aharoni" panose="02010803020104030203" pitchFamily="2" charset="-79"/>
                <a:cs typeface="Aharoni" panose="02010803020104030203" pitchFamily="2" charset="-79"/>
              </a:rPr>
              <a:t>EDA – Trends</a:t>
            </a:r>
            <a:r>
              <a:rPr lang="en-US" sz="6000" dirty="0">
                <a:latin typeface="Aharoni" panose="02010803020104030203" pitchFamily="2" charset="-79"/>
                <a:cs typeface="Aharoni" panose="02010803020104030203" pitchFamily="2" charset="-79"/>
              </a:rPr>
              <a:t>: 2016 - 2020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AE11B8-B3D9-4D4A-A52F-9FD8CB4E6169}"/>
              </a:ext>
            </a:extLst>
          </p:cNvPr>
          <p:cNvSpPr txBox="1"/>
          <p:nvPr/>
        </p:nvSpPr>
        <p:spPr>
          <a:xfrm>
            <a:off x="2858814" y="1744717"/>
            <a:ext cx="8471338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500" dirty="0"/>
              <a:t>Median age decreased from 47 to 45</a:t>
            </a:r>
          </a:p>
          <a:p>
            <a:pPr marL="514350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500" dirty="0"/>
              <a:t>Percentage of whites decreased from 55.7% to 52.9%</a:t>
            </a:r>
          </a:p>
          <a:p>
            <a:pPr marL="514350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500" dirty="0"/>
              <a:t>Percentage of married respondents decreased by 8%</a:t>
            </a:r>
          </a:p>
          <a:p>
            <a:pPr marL="514350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500" dirty="0"/>
              <a:t>Percentage of never married respondents increased by 5%</a:t>
            </a:r>
          </a:p>
        </p:txBody>
      </p:sp>
    </p:spTree>
    <p:extLst>
      <p:ext uri="{BB962C8B-B14F-4D97-AF65-F5344CB8AC3E}">
        <p14:creationId xmlns:p14="http://schemas.microsoft.com/office/powerpoint/2010/main" val="52544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6C1DFD-FE85-1D46-B19E-C4975E6A0CA9}"/>
              </a:ext>
            </a:extLst>
          </p:cNvPr>
          <p:cNvSpPr txBox="1"/>
          <p:nvPr/>
        </p:nvSpPr>
        <p:spPr>
          <a:xfrm>
            <a:off x="2729745" y="-61788"/>
            <a:ext cx="88561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5000" dirty="0">
                <a:latin typeface="Aharoni" panose="02010803020104030203" pitchFamily="2" charset="-79"/>
                <a:cs typeface="Aharoni" panose="02010803020104030203" pitchFamily="2" charset="-79"/>
              </a:rPr>
              <a:t>Political Ideology 2016 - 2020</a:t>
            </a:r>
            <a:endParaRPr lang="en-US" sz="6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B7287927-2C38-274B-A915-981665A9B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931" y="815687"/>
            <a:ext cx="8414319" cy="53808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9E5B3D-2FC9-7C4C-A543-246C9D0DE626}"/>
              </a:ext>
            </a:extLst>
          </p:cNvPr>
          <p:cNvSpPr txBox="1"/>
          <p:nvPr/>
        </p:nvSpPr>
        <p:spPr>
          <a:xfrm rot="16200000">
            <a:off x="4086898" y="3283724"/>
            <a:ext cx="460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Moderates + Unsure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88A9A5-83CC-6B4D-A671-C48CCB620BAB}"/>
              </a:ext>
            </a:extLst>
          </p:cNvPr>
          <p:cNvSpPr txBox="1"/>
          <p:nvPr/>
        </p:nvSpPr>
        <p:spPr>
          <a:xfrm rot="16200000">
            <a:off x="3599933" y="5074519"/>
            <a:ext cx="1124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Liberal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5F0FC5-E3DC-1E42-B518-1936BC3131DF}"/>
              </a:ext>
            </a:extLst>
          </p:cNvPr>
          <p:cNvSpPr txBox="1"/>
          <p:nvPr/>
        </p:nvSpPr>
        <p:spPr>
          <a:xfrm rot="16200000">
            <a:off x="4077727" y="5123949"/>
            <a:ext cx="1042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V. Lib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A6D8F6-9099-914B-8FD4-49A2158B6123}"/>
              </a:ext>
            </a:extLst>
          </p:cNvPr>
          <p:cNvSpPr txBox="1"/>
          <p:nvPr/>
        </p:nvSpPr>
        <p:spPr>
          <a:xfrm rot="16200000">
            <a:off x="1389011" y="3337620"/>
            <a:ext cx="4622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Moderates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61FE98-BBEE-324E-85B1-1E9BC92F1F51}"/>
              </a:ext>
            </a:extLst>
          </p:cNvPr>
          <p:cNvSpPr txBox="1"/>
          <p:nvPr/>
        </p:nvSpPr>
        <p:spPr>
          <a:xfrm rot="16200000">
            <a:off x="4946822" y="5152779"/>
            <a:ext cx="1042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V</a:t>
            </a:r>
            <a:r>
              <a:rPr lang="en-US" sz="2400" dirty="0"/>
              <a:t> </a:t>
            </a:r>
            <a:r>
              <a:rPr lang="en-US" sz="2200" dirty="0"/>
              <a:t>Con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688DAF-3B16-3B46-A7EF-F60A3F3972D6}"/>
              </a:ext>
            </a:extLst>
          </p:cNvPr>
          <p:cNvSpPr txBox="1"/>
          <p:nvPr/>
        </p:nvSpPr>
        <p:spPr>
          <a:xfrm rot="16200000">
            <a:off x="3918028" y="4507046"/>
            <a:ext cx="2284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Conservative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77ADE4-D149-FC46-845C-3A1A2744FAB3}"/>
              </a:ext>
            </a:extLst>
          </p:cNvPr>
          <p:cNvSpPr txBox="1"/>
          <p:nvPr/>
        </p:nvSpPr>
        <p:spPr>
          <a:xfrm rot="16200000">
            <a:off x="7861199" y="4963308"/>
            <a:ext cx="1295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V. Lib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DF9B78-D093-224C-94A2-01374A83F633}"/>
              </a:ext>
            </a:extLst>
          </p:cNvPr>
          <p:cNvSpPr txBox="1"/>
          <p:nvPr/>
        </p:nvSpPr>
        <p:spPr>
          <a:xfrm rot="16200000">
            <a:off x="5303350" y="3315552"/>
            <a:ext cx="4622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Moderates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3E2882-013C-7842-94B7-9E93EA97E385}"/>
              </a:ext>
            </a:extLst>
          </p:cNvPr>
          <p:cNvSpPr txBox="1"/>
          <p:nvPr/>
        </p:nvSpPr>
        <p:spPr>
          <a:xfrm rot="16200000">
            <a:off x="7514272" y="5074520"/>
            <a:ext cx="1124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Liberal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BF306C-8E4D-0043-B1AF-996418CC1FC2}"/>
              </a:ext>
            </a:extLst>
          </p:cNvPr>
          <p:cNvSpPr txBox="1"/>
          <p:nvPr/>
        </p:nvSpPr>
        <p:spPr>
          <a:xfrm rot="16200000">
            <a:off x="8006041" y="4748003"/>
            <a:ext cx="185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Conservtv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F3793F-2600-A44C-BE47-46388E49D1ED}"/>
              </a:ext>
            </a:extLst>
          </p:cNvPr>
          <p:cNvSpPr txBox="1"/>
          <p:nvPr/>
        </p:nvSpPr>
        <p:spPr>
          <a:xfrm rot="16200000">
            <a:off x="8897546" y="5139339"/>
            <a:ext cx="1042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V</a:t>
            </a:r>
            <a:r>
              <a:rPr lang="en-US" sz="2400" dirty="0"/>
              <a:t> </a:t>
            </a:r>
            <a:r>
              <a:rPr lang="en-US" sz="2200" dirty="0"/>
              <a:t>Con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E78568-7064-D742-8076-9661FF641C9A}"/>
              </a:ext>
            </a:extLst>
          </p:cNvPr>
          <p:cNvSpPr txBox="1"/>
          <p:nvPr/>
        </p:nvSpPr>
        <p:spPr>
          <a:xfrm rot="16200000">
            <a:off x="7992023" y="3356786"/>
            <a:ext cx="460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Moderates + Unsure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A57345-D1B0-314B-ABF5-FBD4F518AE2F}"/>
              </a:ext>
            </a:extLst>
          </p:cNvPr>
          <p:cNvSpPr txBox="1"/>
          <p:nvPr/>
        </p:nvSpPr>
        <p:spPr>
          <a:xfrm rot="16200000">
            <a:off x="5604656" y="5368799"/>
            <a:ext cx="6408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4E0147-E20A-6440-B668-45A63274E729}"/>
              </a:ext>
            </a:extLst>
          </p:cNvPr>
          <p:cNvSpPr txBox="1"/>
          <p:nvPr/>
        </p:nvSpPr>
        <p:spPr>
          <a:xfrm rot="16200000">
            <a:off x="9536693" y="5347119"/>
            <a:ext cx="6408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6869F0-5654-B34E-B065-47DC1D75C31A}"/>
              </a:ext>
            </a:extLst>
          </p:cNvPr>
          <p:cNvSpPr txBox="1"/>
          <p:nvPr/>
        </p:nvSpPr>
        <p:spPr>
          <a:xfrm rot="16200000">
            <a:off x="1580371" y="3088585"/>
            <a:ext cx="1380011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Percent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4784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fik di dokumen dengan pena">
            <a:extLst>
              <a:ext uri="{FF2B5EF4-FFF2-40B4-BE49-F238E27FC236}">
                <a16:creationId xmlns:a16="http://schemas.microsoft.com/office/drawing/2014/main" id="{2B788F0D-9F85-42E0-B936-8DD7EA0D07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59" r="16837" b="-1"/>
          <a:stretch/>
        </p:blipFill>
        <p:spPr>
          <a:xfrm>
            <a:off x="0" y="0"/>
            <a:ext cx="2196688" cy="27874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6C1DFD-FE85-1D46-B19E-C4975E6A0CA9}"/>
              </a:ext>
            </a:extLst>
          </p:cNvPr>
          <p:cNvSpPr txBox="1"/>
          <p:nvPr/>
        </p:nvSpPr>
        <p:spPr>
          <a:xfrm>
            <a:off x="2722179" y="578067"/>
            <a:ext cx="83977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haroni" panose="02010803020104030203" pitchFamily="2" charset="-79"/>
                <a:cs typeface="Aharoni" panose="02010803020104030203" pitchFamily="2" charset="-79"/>
              </a:rPr>
              <a:t> Our Methodology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AE11B8-B3D9-4D4A-A52F-9FD8CB4E6169}"/>
              </a:ext>
            </a:extLst>
          </p:cNvPr>
          <p:cNvSpPr txBox="1"/>
          <p:nvPr/>
        </p:nvSpPr>
        <p:spPr>
          <a:xfrm>
            <a:off x="2858814" y="1744717"/>
            <a:ext cx="8471338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500" dirty="0"/>
              <a:t>All Classification models, since recall election was binary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500" dirty="0"/>
              <a:t>Logistic Regression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500" dirty="0"/>
              <a:t>Multinomial Naïve Bayes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500" dirty="0"/>
              <a:t>Random Forest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500" dirty="0"/>
              <a:t>Extra Trees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500" dirty="0"/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385501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6C1DFD-FE85-1D46-B19E-C4975E6A0CA9}"/>
              </a:ext>
            </a:extLst>
          </p:cNvPr>
          <p:cNvSpPr txBox="1"/>
          <p:nvPr/>
        </p:nvSpPr>
        <p:spPr>
          <a:xfrm>
            <a:off x="2858814" y="378055"/>
            <a:ext cx="50466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haroni" panose="02010803020104030203" pitchFamily="2" charset="-79"/>
                <a:cs typeface="Aharoni" panose="02010803020104030203" pitchFamily="2" charset="-79"/>
              </a:rPr>
              <a:t> Null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AE11B8-B3D9-4D4A-A52F-9FD8CB4E6169}"/>
              </a:ext>
            </a:extLst>
          </p:cNvPr>
          <p:cNvSpPr txBox="1"/>
          <p:nvPr/>
        </p:nvSpPr>
        <p:spPr>
          <a:xfrm>
            <a:off x="2465408" y="2005335"/>
            <a:ext cx="905140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endParaRPr lang="en-US" sz="35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500" dirty="0"/>
              <a:t>Target: ”Who did you vote for?” – 2018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500" dirty="0"/>
              <a:t>Target Data: 62% Positive / 38% Negative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500" dirty="0"/>
              <a:t>Null Model: 62% Accuracy</a:t>
            </a:r>
          </a:p>
          <a:p>
            <a:pPr>
              <a:spcAft>
                <a:spcPts val="1200"/>
              </a:spcAft>
            </a:pPr>
            <a:endParaRPr lang="en-US" sz="3500" dirty="0"/>
          </a:p>
          <a:p>
            <a:pPr marL="514350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500" dirty="0"/>
          </a:p>
        </p:txBody>
      </p:sp>
      <p:pic>
        <p:nvPicPr>
          <p:cNvPr id="6" name="Picture 5" descr="Grafik di dokumen dengan pena">
            <a:extLst>
              <a:ext uri="{FF2B5EF4-FFF2-40B4-BE49-F238E27FC236}">
                <a16:creationId xmlns:a16="http://schemas.microsoft.com/office/drawing/2014/main" id="{DBA17D45-589D-3845-869B-7BD4964753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59" r="16837" b="-1"/>
          <a:stretch/>
        </p:blipFill>
        <p:spPr>
          <a:xfrm>
            <a:off x="0" y="0"/>
            <a:ext cx="2196688" cy="278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1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fik di dokumen dengan pena">
            <a:extLst>
              <a:ext uri="{FF2B5EF4-FFF2-40B4-BE49-F238E27FC236}">
                <a16:creationId xmlns:a16="http://schemas.microsoft.com/office/drawing/2014/main" id="{2B788F0D-9F85-42E0-B936-8DD7EA0D07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59" r="16837" b="-1"/>
          <a:stretch/>
        </p:blipFill>
        <p:spPr>
          <a:xfrm>
            <a:off x="0" y="0"/>
            <a:ext cx="2196688" cy="27874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6C1DFD-FE85-1D46-B19E-C4975E6A0CA9}"/>
              </a:ext>
            </a:extLst>
          </p:cNvPr>
          <p:cNvSpPr txBox="1"/>
          <p:nvPr/>
        </p:nvSpPr>
        <p:spPr>
          <a:xfrm>
            <a:off x="2722179" y="578067"/>
            <a:ext cx="83977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haroni" panose="02010803020104030203" pitchFamily="2" charset="-79"/>
                <a:cs typeface="Aharoni" panose="02010803020104030203" pitchFamily="2" charset="-79"/>
              </a:rPr>
              <a:t> Our Methodology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AE11B8-B3D9-4D4A-A52F-9FD8CB4E6169}"/>
              </a:ext>
            </a:extLst>
          </p:cNvPr>
          <p:cNvSpPr txBox="1"/>
          <p:nvPr/>
        </p:nvSpPr>
        <p:spPr>
          <a:xfrm>
            <a:off x="2858814" y="1744717"/>
            <a:ext cx="8471338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500" dirty="0"/>
              <a:t>Best Models: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3500" dirty="0"/>
              <a:t>Voting Classifier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3500" dirty="0"/>
              <a:t>Random Forest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3500" dirty="0"/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516574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6C1DFD-FE85-1D46-B19E-C4975E6A0CA9}"/>
              </a:ext>
            </a:extLst>
          </p:cNvPr>
          <p:cNvSpPr txBox="1"/>
          <p:nvPr/>
        </p:nvSpPr>
        <p:spPr>
          <a:xfrm>
            <a:off x="2569446" y="308607"/>
            <a:ext cx="6238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haroni" panose="02010803020104030203" pitchFamily="2" charset="-79"/>
                <a:cs typeface="Aharoni" panose="02010803020104030203" pitchFamily="2" charset="-79"/>
              </a:rPr>
              <a:t> Voting Classifier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AE11B8-B3D9-4D4A-A52F-9FD8CB4E6169}"/>
              </a:ext>
            </a:extLst>
          </p:cNvPr>
          <p:cNvSpPr txBox="1"/>
          <p:nvPr/>
        </p:nvSpPr>
        <p:spPr>
          <a:xfrm>
            <a:off x="788874" y="2121082"/>
            <a:ext cx="5307126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500" dirty="0"/>
              <a:t>Ensemble Learning: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500" dirty="0"/>
              <a:t>Logistic Regressor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500" dirty="0"/>
              <a:t>KNN Classifier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500" dirty="0"/>
              <a:t>Multinomial Naïve Bayes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500" dirty="0"/>
              <a:t>We wanted our models to be interpretable </a:t>
            </a:r>
          </a:p>
          <a:p>
            <a:pPr marL="514350" indent="-5143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EDFD83-AA9B-954F-AB0A-5CA93D1706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263"/>
          <a:stretch/>
        </p:blipFill>
        <p:spPr>
          <a:xfrm>
            <a:off x="6096000" y="2271552"/>
            <a:ext cx="5339131" cy="249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21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6C1DFD-FE85-1D46-B19E-C4975E6A0CA9}"/>
              </a:ext>
            </a:extLst>
          </p:cNvPr>
          <p:cNvSpPr txBox="1"/>
          <p:nvPr/>
        </p:nvSpPr>
        <p:spPr>
          <a:xfrm>
            <a:off x="2569446" y="308607"/>
            <a:ext cx="6238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haroni" panose="02010803020104030203" pitchFamily="2" charset="-79"/>
                <a:cs typeface="Aharoni" panose="02010803020104030203" pitchFamily="2" charset="-79"/>
              </a:rPr>
              <a:t> Voting Classifier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D2540B1-301B-084C-9428-03C5A7A0FA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907518"/>
              </p:ext>
            </p:extLst>
          </p:nvPr>
        </p:nvGraphicFramePr>
        <p:xfrm>
          <a:off x="1188334" y="2177663"/>
          <a:ext cx="9537540" cy="2502674"/>
        </p:xfrm>
        <a:graphic>
          <a:graphicData uri="http://schemas.openxmlformats.org/drawingml/2006/table">
            <a:tbl>
              <a:tblPr firstRow="1" lastCol="1" bandRow="1">
                <a:tableStyleId>{5C22544A-7EE6-4342-B048-85BDC9FD1C3A}</a:tableStyleId>
              </a:tblPr>
              <a:tblGrid>
                <a:gridCol w="1907508">
                  <a:extLst>
                    <a:ext uri="{9D8B030D-6E8A-4147-A177-3AD203B41FA5}">
                      <a16:colId xmlns:a16="http://schemas.microsoft.com/office/drawing/2014/main" val="45135495"/>
                    </a:ext>
                  </a:extLst>
                </a:gridCol>
                <a:gridCol w="1907508">
                  <a:extLst>
                    <a:ext uri="{9D8B030D-6E8A-4147-A177-3AD203B41FA5}">
                      <a16:colId xmlns:a16="http://schemas.microsoft.com/office/drawing/2014/main" val="3410837535"/>
                    </a:ext>
                  </a:extLst>
                </a:gridCol>
                <a:gridCol w="1907508">
                  <a:extLst>
                    <a:ext uri="{9D8B030D-6E8A-4147-A177-3AD203B41FA5}">
                      <a16:colId xmlns:a16="http://schemas.microsoft.com/office/drawing/2014/main" val="4224607679"/>
                    </a:ext>
                  </a:extLst>
                </a:gridCol>
                <a:gridCol w="1907508">
                  <a:extLst>
                    <a:ext uri="{9D8B030D-6E8A-4147-A177-3AD203B41FA5}">
                      <a16:colId xmlns:a16="http://schemas.microsoft.com/office/drawing/2014/main" val="163130684"/>
                    </a:ext>
                  </a:extLst>
                </a:gridCol>
                <a:gridCol w="1907508">
                  <a:extLst>
                    <a:ext uri="{9D8B030D-6E8A-4147-A177-3AD203B41FA5}">
                      <a16:colId xmlns:a16="http://schemas.microsoft.com/office/drawing/2014/main" val="2099762804"/>
                    </a:ext>
                  </a:extLst>
                </a:gridCol>
              </a:tblGrid>
              <a:tr h="673874">
                <a:tc>
                  <a:txBody>
                    <a:bodyPr/>
                    <a:lstStyle/>
                    <a:p>
                      <a:r>
                        <a:rPr lang="en-US" sz="3000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KNN Class.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MN NB.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Logs Reg.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Vote Class.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219948"/>
                  </a:ext>
                </a:extLst>
              </a:tr>
              <a:tr h="436043">
                <a:tc>
                  <a:txBody>
                    <a:bodyPr/>
                    <a:lstStyle/>
                    <a:p>
                      <a:r>
                        <a:rPr lang="en-US"/>
                        <a:t>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93%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070132"/>
                  </a:ext>
                </a:extLst>
              </a:tr>
              <a:tr h="436043">
                <a:tc>
                  <a:txBody>
                    <a:bodyPr/>
                    <a:lstStyle/>
                    <a:p>
                      <a:r>
                        <a:rPr lang="en-US" dirty="0"/>
                        <a:t>Sensitivity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94%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96%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295164"/>
                  </a:ext>
                </a:extLst>
              </a:tr>
              <a:tr h="436043">
                <a:tc>
                  <a:txBody>
                    <a:bodyPr/>
                    <a:lstStyle/>
                    <a:p>
                      <a:r>
                        <a:rPr lang="en-US" dirty="0"/>
                        <a:t>Specificity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88%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88%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88%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261594"/>
                  </a:ext>
                </a:extLst>
              </a:tr>
              <a:tr h="436043"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93%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93%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93%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800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5875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6C1DFD-FE85-1D46-B19E-C4975E6A0CA9}"/>
              </a:ext>
            </a:extLst>
          </p:cNvPr>
          <p:cNvSpPr txBox="1"/>
          <p:nvPr/>
        </p:nvSpPr>
        <p:spPr>
          <a:xfrm>
            <a:off x="2569446" y="308607"/>
            <a:ext cx="6238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haroni" panose="02010803020104030203" pitchFamily="2" charset="-79"/>
                <a:cs typeface="Aharoni" panose="02010803020104030203" pitchFamily="2" charset="-79"/>
              </a:rPr>
              <a:t> Voting Classifier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11606FF0-C834-E44F-A75A-5843DFAFC7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089332"/>
              </p:ext>
            </p:extLst>
          </p:nvPr>
        </p:nvGraphicFramePr>
        <p:xfrm>
          <a:off x="440616" y="1660206"/>
          <a:ext cx="5655384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5972">
                  <a:extLst>
                    <a:ext uri="{9D8B030D-6E8A-4147-A177-3AD203B41FA5}">
                      <a16:colId xmlns:a16="http://schemas.microsoft.com/office/drawing/2014/main" val="42580915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04602701"/>
                    </a:ext>
                  </a:extLst>
                </a:gridCol>
                <a:gridCol w="3151132">
                  <a:extLst>
                    <a:ext uri="{9D8B030D-6E8A-4147-A177-3AD203B41FA5}">
                      <a16:colId xmlns:a16="http://schemas.microsoft.com/office/drawing/2014/main" val="232419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Coefficient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Percent Odds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823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Liberal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.943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97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Strongly App Gov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.854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233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Very Liberal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.760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182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.197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471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Own Home?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.148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358490"/>
                  </a:ext>
                </a:extLst>
              </a:tr>
            </a:tbl>
          </a:graphicData>
        </a:graphic>
      </p:graphicFrame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203A7329-4A7A-F44E-96B3-067B3ED470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252233"/>
              </p:ext>
            </p:extLst>
          </p:nvPr>
        </p:nvGraphicFramePr>
        <p:xfrm>
          <a:off x="6548438" y="1645918"/>
          <a:ext cx="5202946" cy="4572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12291">
                  <a:extLst>
                    <a:ext uri="{9D8B030D-6E8A-4147-A177-3AD203B41FA5}">
                      <a16:colId xmlns:a16="http://schemas.microsoft.com/office/drawing/2014/main" val="42580915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04602701"/>
                    </a:ext>
                  </a:extLst>
                </a:gridCol>
                <a:gridCol w="2882375">
                  <a:extLst>
                    <a:ext uri="{9D8B030D-6E8A-4147-A177-3AD203B41FA5}">
                      <a16:colId xmlns:a16="http://schemas.microsoft.com/office/drawing/2014/main" val="232419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Coefficient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Percent Odds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823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Strongly </a:t>
                      </a:r>
                      <a:r>
                        <a:rPr lang="en-US" sz="2400" dirty="0" err="1"/>
                        <a:t>Disapp</a:t>
                      </a:r>
                      <a:r>
                        <a:rPr lang="en-US" sz="2400" dirty="0"/>
                        <a:t> Gov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-0.752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97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Pid3 </a:t>
                      </a:r>
                      <a:r>
                        <a:rPr lang="en-US" sz="2400" dirty="0" err="1"/>
                        <a:t>repub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-0.673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233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Very Conservative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-0.320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182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Pid3 Independent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-0.250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471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Disapprove or Somewhat Dis Governor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-0.21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358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8637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6C1DFD-FE85-1D46-B19E-C4975E6A0CA9}"/>
              </a:ext>
            </a:extLst>
          </p:cNvPr>
          <p:cNvSpPr txBox="1"/>
          <p:nvPr/>
        </p:nvSpPr>
        <p:spPr>
          <a:xfrm>
            <a:off x="1136397" y="502020"/>
            <a:ext cx="5323715" cy="1642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000" kern="1200" dirty="0">
                <a:solidFill>
                  <a:schemeClr val="tx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Voting Classifier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8A0087-A00C-1D4C-BFDF-A145703E8285}"/>
              </a:ext>
            </a:extLst>
          </p:cNvPr>
          <p:cNvSpPr txBox="1"/>
          <p:nvPr/>
        </p:nvSpPr>
        <p:spPr>
          <a:xfrm>
            <a:off x="1144923" y="2405894"/>
            <a:ext cx="5315189" cy="3535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500" dirty="0"/>
              <a:t>Interpretation:</a:t>
            </a:r>
          </a:p>
          <a:p>
            <a:pPr marL="457200" indent="-2286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500" dirty="0"/>
              <a:t>Misclassifications </a:t>
            </a:r>
          </a:p>
          <a:p>
            <a:pPr marL="457200" indent="-2286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500" dirty="0"/>
              <a:t>Inference Information</a:t>
            </a:r>
          </a:p>
          <a:p>
            <a:pPr marL="457200" indent="-2286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500" dirty="0"/>
              <a:t>Try Random Forest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Grafik di dokumen dengan pena">
            <a:extLst>
              <a:ext uri="{FF2B5EF4-FFF2-40B4-BE49-F238E27FC236}">
                <a16:creationId xmlns:a16="http://schemas.microsoft.com/office/drawing/2014/main" id="{DBA17D45-589D-3845-869B-7BD4964753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59" r="16837" b="-1"/>
          <a:stretch/>
        </p:blipFill>
        <p:spPr>
          <a:xfrm>
            <a:off x="7162799" y="909081"/>
            <a:ext cx="3996865" cy="507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1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C97FA-F3EF-184E-AD03-84B00473E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52" y="1051426"/>
            <a:ext cx="5019417" cy="49131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/>
              <a:t>WAM! News</a:t>
            </a:r>
            <a:br>
              <a:rPr lang="en-US" sz="6000" dirty="0"/>
            </a:br>
            <a:r>
              <a:rPr lang="en-US" sz="4500" dirty="0">
                <a:solidFill>
                  <a:srgbClr val="0432FF"/>
                </a:solidFill>
              </a:rPr>
              <a:t>Political</a:t>
            </a:r>
            <a:endParaRPr lang="en-US" sz="6000" dirty="0">
              <a:solidFill>
                <a:srgbClr val="0432FF"/>
              </a:solidFill>
            </a:endParaRPr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4C7B9794-71B2-4012-8D84-32F6830A0C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17" r="38980" b="-1"/>
          <a:stretch/>
        </p:blipFill>
        <p:spPr>
          <a:xfrm>
            <a:off x="20" y="10"/>
            <a:ext cx="540449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57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6C1DFD-FE85-1D46-B19E-C4975E6A0CA9}"/>
              </a:ext>
            </a:extLst>
          </p:cNvPr>
          <p:cNvSpPr txBox="1"/>
          <p:nvPr/>
        </p:nvSpPr>
        <p:spPr>
          <a:xfrm>
            <a:off x="2722179" y="578067"/>
            <a:ext cx="83977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Random Forest</a:t>
            </a: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0CD521D6-37BB-6044-863C-1CFF2E223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958468"/>
              </p:ext>
            </p:extLst>
          </p:nvPr>
        </p:nvGraphicFramePr>
        <p:xfrm>
          <a:off x="2722179" y="2045757"/>
          <a:ext cx="7650545" cy="2743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264284">
                  <a:extLst>
                    <a:ext uri="{9D8B030D-6E8A-4147-A177-3AD203B41FA5}">
                      <a16:colId xmlns:a16="http://schemas.microsoft.com/office/drawing/2014/main" val="1185920734"/>
                    </a:ext>
                  </a:extLst>
                </a:gridCol>
                <a:gridCol w="2287562">
                  <a:extLst>
                    <a:ext uri="{9D8B030D-6E8A-4147-A177-3AD203B41FA5}">
                      <a16:colId xmlns:a16="http://schemas.microsoft.com/office/drawing/2014/main" val="404007200"/>
                    </a:ext>
                  </a:extLst>
                </a:gridCol>
                <a:gridCol w="2098699">
                  <a:extLst>
                    <a:ext uri="{9D8B030D-6E8A-4147-A177-3AD203B41FA5}">
                      <a16:colId xmlns:a16="http://schemas.microsoft.com/office/drawing/2014/main" val="13421892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000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Model 1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Model 2(%)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21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/>
                        <a:t>Accuracy – 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829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/>
                        <a:t>Accuracy –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93.5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396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/>
                        <a:t>Specificity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653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350531"/>
                  </a:ext>
                </a:extLst>
              </a:tr>
            </a:tbl>
          </a:graphicData>
        </a:graphic>
      </p:graphicFrame>
      <p:pic>
        <p:nvPicPr>
          <p:cNvPr id="7" name="Picture 6" descr="Aerial view of a lush green forest">
            <a:extLst>
              <a:ext uri="{FF2B5EF4-FFF2-40B4-BE49-F238E27FC236}">
                <a16:creationId xmlns:a16="http://schemas.microsoft.com/office/drawing/2014/main" id="{377C2BBC-AFDB-1A40-949C-43D057931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56" y="353339"/>
            <a:ext cx="2264137" cy="146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114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fik di dokumen dengan pena">
            <a:extLst>
              <a:ext uri="{FF2B5EF4-FFF2-40B4-BE49-F238E27FC236}">
                <a16:creationId xmlns:a16="http://schemas.microsoft.com/office/drawing/2014/main" id="{2B788F0D-9F85-42E0-B936-8DD7EA0D07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59" r="16837" b="-1"/>
          <a:stretch/>
        </p:blipFill>
        <p:spPr>
          <a:xfrm>
            <a:off x="0" y="0"/>
            <a:ext cx="2196688" cy="27874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6C1DFD-FE85-1D46-B19E-C4975E6A0CA9}"/>
              </a:ext>
            </a:extLst>
          </p:cNvPr>
          <p:cNvSpPr txBox="1"/>
          <p:nvPr/>
        </p:nvSpPr>
        <p:spPr>
          <a:xfrm>
            <a:off x="2722179" y="578067"/>
            <a:ext cx="83977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haroni" panose="02010803020104030203" pitchFamily="2" charset="-79"/>
                <a:cs typeface="Aharoni" panose="02010803020104030203" pitchFamily="2" charset="-79"/>
              </a:rPr>
              <a:t> Neural Net</a:t>
            </a: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0CD521D6-37BB-6044-863C-1CFF2E223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272144"/>
              </p:ext>
            </p:extLst>
          </p:nvPr>
        </p:nvGraphicFramePr>
        <p:xfrm>
          <a:off x="2722180" y="2045757"/>
          <a:ext cx="8993570" cy="36574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79409">
                  <a:extLst>
                    <a:ext uri="{9D8B030D-6E8A-4147-A177-3AD203B41FA5}">
                      <a16:colId xmlns:a16="http://schemas.microsoft.com/office/drawing/2014/main" val="1185920734"/>
                    </a:ext>
                  </a:extLst>
                </a:gridCol>
                <a:gridCol w="1842107">
                  <a:extLst>
                    <a:ext uri="{9D8B030D-6E8A-4147-A177-3AD203B41FA5}">
                      <a16:colId xmlns:a16="http://schemas.microsoft.com/office/drawing/2014/main" val="404007200"/>
                    </a:ext>
                  </a:extLst>
                </a:gridCol>
                <a:gridCol w="1936027">
                  <a:extLst>
                    <a:ext uri="{9D8B030D-6E8A-4147-A177-3AD203B41FA5}">
                      <a16:colId xmlns:a16="http://schemas.microsoft.com/office/drawing/2014/main" val="1342189251"/>
                    </a:ext>
                  </a:extLst>
                </a:gridCol>
                <a:gridCol w="1936027">
                  <a:extLst>
                    <a:ext uri="{9D8B030D-6E8A-4147-A177-3AD203B41FA5}">
                      <a16:colId xmlns:a16="http://schemas.microsoft.com/office/drawing/2014/main" val="28879999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 dirty="0"/>
                        <a:t>Metric</a:t>
                      </a:r>
                      <a:endParaRPr sz="30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/>
                        <a:t>Early Stopping</a:t>
                      </a:r>
                      <a:endParaRPr sz="30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/>
                        <a:t>Drop-out</a:t>
                      </a:r>
                      <a:endParaRPr sz="30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/>
                        <a:t>ES &amp; DO</a:t>
                      </a:r>
                      <a:endParaRPr sz="3000"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4148121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/>
                        <a:t>Accuracy – 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dirty="0"/>
                        <a:t>96</a:t>
                      </a:r>
                      <a:endParaRPr sz="3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/>
                        <a:t>97.7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dirty="0"/>
                        <a:t>96</a:t>
                      </a:r>
                      <a:endParaRPr sz="3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906829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/>
                        <a:t>Accuracy –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dirty="0"/>
                        <a:t>93.6</a:t>
                      </a:r>
                      <a:endParaRPr sz="3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/>
                        <a:t>92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dirty="0"/>
                        <a:t>92</a:t>
                      </a:r>
                      <a:endParaRPr sz="3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336396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/>
                        <a:t>Specificity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dirty="0"/>
                        <a:t>94</a:t>
                      </a:r>
                      <a:endParaRPr sz="3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/>
                        <a:t>94.6</a:t>
                      </a:r>
                      <a:endParaRPr sz="3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dirty="0"/>
                        <a:t>95</a:t>
                      </a:r>
                      <a:endParaRPr sz="3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096653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dirty="0"/>
                        <a:t>90</a:t>
                      </a:r>
                      <a:endParaRPr sz="3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dirty="0"/>
                        <a:t>88</a:t>
                      </a:r>
                      <a:endParaRPr sz="3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dirty="0"/>
                        <a:t>89</a:t>
                      </a:r>
                      <a:endParaRPr sz="3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780350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0487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84769FE-1656-422F-86E1-8C1B16C27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B249F6D-244F-494A-98B9-5CC7413C4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5760" y="682754"/>
            <a:ext cx="5492493" cy="5492493"/>
          </a:xfrm>
          <a:custGeom>
            <a:avLst/>
            <a:gdLst>
              <a:gd name="connsiteX0" fmla="*/ 2746247 w 5492493"/>
              <a:gd name="connsiteY0" fmla="*/ 0 h 5492493"/>
              <a:gd name="connsiteX1" fmla="*/ 5492493 w 5492493"/>
              <a:gd name="connsiteY1" fmla="*/ 2746247 h 5492493"/>
              <a:gd name="connsiteX2" fmla="*/ 2746247 w 5492493"/>
              <a:gd name="connsiteY2" fmla="*/ 5492493 h 5492493"/>
              <a:gd name="connsiteX3" fmla="*/ 0 w 5492493"/>
              <a:gd name="connsiteY3" fmla="*/ 2746247 h 5492493"/>
              <a:gd name="connsiteX4" fmla="*/ 2746247 w 5492493"/>
              <a:gd name="connsiteY4" fmla="*/ 0 h 5492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2493" h="5492493">
                <a:moveTo>
                  <a:pt x="2746247" y="0"/>
                </a:moveTo>
                <a:cubicBezTo>
                  <a:pt x="4262957" y="0"/>
                  <a:pt x="5492493" y="1229536"/>
                  <a:pt x="5492493" y="2746247"/>
                </a:cubicBezTo>
                <a:cubicBezTo>
                  <a:pt x="5492493" y="4262957"/>
                  <a:pt x="4262957" y="5492493"/>
                  <a:pt x="2746247" y="5492493"/>
                </a:cubicBezTo>
                <a:cubicBezTo>
                  <a:pt x="1229536" y="5492493"/>
                  <a:pt x="0" y="4262957"/>
                  <a:pt x="0" y="2746247"/>
                </a:cubicBezTo>
                <a:cubicBezTo>
                  <a:pt x="0" y="1229536"/>
                  <a:pt x="1229536" y="0"/>
                  <a:pt x="27462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06C536E-6ECA-4211-AF8C-A2671C484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34260" y="5435945"/>
            <a:ext cx="435428" cy="435428"/>
          </a:xfrm>
          <a:prstGeom prst="ellipse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EAA70EA-2201-4F5D-AF08-58CFF851C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011593" y="3567390"/>
            <a:ext cx="2311806" cy="2303982"/>
          </a:xfrm>
          <a:custGeom>
            <a:avLst/>
            <a:gdLst>
              <a:gd name="connsiteX0" fmla="*/ 0 w 3108399"/>
              <a:gd name="connsiteY0" fmla="*/ 0 h 3097879"/>
              <a:gd name="connsiteX1" fmla="*/ 159985 w 3108399"/>
              <a:gd name="connsiteY1" fmla="*/ 4045 h 3097879"/>
              <a:gd name="connsiteX2" fmla="*/ 3092907 w 3108399"/>
              <a:gd name="connsiteY2" fmla="*/ 2791087 h 3097879"/>
              <a:gd name="connsiteX3" fmla="*/ 3108399 w 3108399"/>
              <a:gd name="connsiteY3" fmla="*/ 3097879 h 3097879"/>
              <a:gd name="connsiteX4" fmla="*/ 2470733 w 3108399"/>
              <a:gd name="connsiteY4" fmla="*/ 3097879 h 3097879"/>
              <a:gd name="connsiteX5" fmla="*/ 2458534 w 3108399"/>
              <a:gd name="connsiteY5" fmla="*/ 2856285 h 3097879"/>
              <a:gd name="connsiteX6" fmla="*/ 252674 w 3108399"/>
              <a:gd name="connsiteY6" fmla="*/ 650424 h 3097879"/>
              <a:gd name="connsiteX7" fmla="*/ 0 w 3108399"/>
              <a:gd name="connsiteY7" fmla="*/ 637665 h 309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08399" h="3097879">
                <a:moveTo>
                  <a:pt x="0" y="0"/>
                </a:moveTo>
                <a:lnTo>
                  <a:pt x="159985" y="4045"/>
                </a:lnTo>
                <a:cubicBezTo>
                  <a:pt x="1696687" y="81941"/>
                  <a:pt x="2939004" y="1275632"/>
                  <a:pt x="3092907" y="2791087"/>
                </a:cubicBezTo>
                <a:lnTo>
                  <a:pt x="3108399" y="3097879"/>
                </a:lnTo>
                <a:lnTo>
                  <a:pt x="2470733" y="3097879"/>
                </a:lnTo>
                <a:lnTo>
                  <a:pt x="2458534" y="2856285"/>
                </a:lnTo>
                <a:cubicBezTo>
                  <a:pt x="2340416" y="1693197"/>
                  <a:pt x="1415762" y="768542"/>
                  <a:pt x="252674" y="650424"/>
                </a:cubicBezTo>
                <a:lnTo>
                  <a:pt x="0" y="637665"/>
                </a:ln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0E38CF-8AFB-FD46-A553-6052277AC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44" y="1431042"/>
            <a:ext cx="4055899" cy="399591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Best Model:  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E0A93-20CA-9244-9DC5-FC2876E35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01" y="1431041"/>
            <a:ext cx="5207640" cy="4744205"/>
          </a:xfrm>
        </p:spPr>
        <p:txBody>
          <a:bodyPr anchor="ctr">
            <a:normAutofit/>
          </a:bodyPr>
          <a:lstStyle/>
          <a:p>
            <a:pPr marL="0" lvl="0" indent="-349250">
              <a:lnSpc>
                <a:spcPct val="110000"/>
              </a:lnSpc>
              <a:spcBef>
                <a:spcPts val="1200"/>
              </a:spcBef>
              <a:buClr>
                <a:schemeClr val="dk1"/>
              </a:buClr>
              <a:buSzPts val="1900"/>
              <a:buChar char="●"/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93% Accuracy</a:t>
            </a:r>
          </a:p>
          <a:p>
            <a:pPr marL="0" lvl="0" indent="-349250">
              <a:lnSpc>
                <a:spcPct val="110000"/>
              </a:lnSpc>
              <a:spcBef>
                <a:spcPts val="1200"/>
              </a:spcBef>
              <a:buClr>
                <a:schemeClr val="dk1"/>
              </a:buClr>
              <a:buSzPts val="1900"/>
              <a:buChar char="●"/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96% Recall</a:t>
            </a:r>
          </a:p>
          <a:p>
            <a:pPr marL="0" lvl="0" indent="-349250">
              <a:lnSpc>
                <a:spcPct val="110000"/>
              </a:lnSpc>
              <a:spcBef>
                <a:spcPts val="1200"/>
              </a:spcBef>
              <a:buClr>
                <a:schemeClr val="dk1"/>
              </a:buClr>
              <a:buSzPts val="1900"/>
              <a:buChar char="●"/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89% Specificity</a:t>
            </a:r>
          </a:p>
          <a:p>
            <a:pPr marL="0" lvl="0" indent="-349250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SzPts val="1900"/>
              <a:buChar char="●"/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Bootstrap</a:t>
            </a:r>
          </a:p>
          <a:p>
            <a:pPr marL="0" lvl="0" indent="-349250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SzPts val="1900"/>
              <a:buChar char="●"/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Max depth: 6</a:t>
            </a:r>
          </a:p>
          <a:p>
            <a:pPr marL="0" lvl="0" indent="-349250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SzPts val="1900"/>
              <a:buChar char="●"/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Max features: 0.5</a:t>
            </a:r>
          </a:p>
          <a:p>
            <a:pPr marL="0" lvl="0" indent="-349250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SzPts val="1900"/>
              <a:buChar char="●"/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Number of estimators: 100</a:t>
            </a:r>
          </a:p>
        </p:txBody>
      </p:sp>
    </p:spTree>
    <p:extLst>
      <p:ext uri="{BB962C8B-B14F-4D97-AF65-F5344CB8AC3E}">
        <p14:creationId xmlns:p14="http://schemas.microsoft.com/office/powerpoint/2010/main" val="4285225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415600" y="37904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1"/>
              </a:buClr>
              <a:buSzPct val="33904"/>
            </a:pPr>
            <a:r>
              <a:rPr lang="en" sz="3893" dirty="0">
                <a:solidFill>
                  <a:schemeClr val="accent6">
                    <a:lumMod val="75000"/>
                  </a:schemeClr>
                </a:solidFill>
              </a:rPr>
              <a:t>Random Forest: Top Ten Feature </a:t>
            </a:r>
            <a:r>
              <a:rPr lang="en" sz="3893" dirty="0" err="1">
                <a:solidFill>
                  <a:schemeClr val="accent6">
                    <a:lumMod val="75000"/>
                  </a:schemeClr>
                </a:solidFill>
              </a:rPr>
              <a:t>Importances</a:t>
            </a:r>
            <a:endParaRPr sz="3893" dirty="0">
              <a:solidFill>
                <a:schemeClr val="accent6">
                  <a:lumMod val="75000"/>
                </a:schemeClr>
              </a:solidFill>
            </a:endParaRPr>
          </a:p>
          <a:p>
            <a:endParaRPr dirty="0"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38" y="1142647"/>
            <a:ext cx="11201400" cy="5565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SzPts val="990"/>
            </a:pPr>
            <a:r>
              <a:rPr lang="en" sz="3893" dirty="0"/>
              <a:t>Model Test on Unseen Data</a:t>
            </a:r>
            <a:endParaRPr sz="3893" dirty="0"/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601130" indent="-457200">
              <a:spcAft>
                <a:spcPts val="1800"/>
              </a:spcAft>
              <a:buClr>
                <a:schemeClr val="dk1"/>
              </a:buClr>
              <a:buSzPts val="1900"/>
            </a:pPr>
            <a:r>
              <a:rPr lang="en" sz="3400" dirty="0">
                <a:solidFill>
                  <a:schemeClr val="dk1"/>
                </a:solidFill>
              </a:rPr>
              <a:t>Tested our model on Harvard </a:t>
            </a:r>
            <a:r>
              <a:rPr lang="en" sz="3400" b="1" dirty="0">
                <a:solidFill>
                  <a:schemeClr val="dk1"/>
                </a:solidFill>
              </a:rPr>
              <a:t>2020</a:t>
            </a:r>
            <a:r>
              <a:rPr lang="en" sz="3400" dirty="0">
                <a:solidFill>
                  <a:schemeClr val="dk1"/>
                </a:solidFill>
              </a:rPr>
              <a:t> data</a:t>
            </a:r>
            <a:endParaRPr sz="3400" dirty="0">
              <a:solidFill>
                <a:schemeClr val="dk1"/>
              </a:solidFill>
            </a:endParaRPr>
          </a:p>
          <a:p>
            <a:pPr marL="601130" indent="-457200">
              <a:spcAft>
                <a:spcPts val="1800"/>
              </a:spcAft>
              <a:buClr>
                <a:schemeClr val="dk1"/>
              </a:buClr>
              <a:buSzPts val="1900"/>
            </a:pPr>
            <a:r>
              <a:rPr lang="en" sz="3400" dirty="0">
                <a:solidFill>
                  <a:schemeClr val="dk1"/>
                </a:solidFill>
              </a:rPr>
              <a:t>Average of predicted probabilities</a:t>
            </a:r>
            <a:endParaRPr sz="3400" dirty="0">
              <a:solidFill>
                <a:schemeClr val="dk1"/>
              </a:solidFill>
            </a:endParaRPr>
          </a:p>
          <a:p>
            <a:pPr marL="1210715" lvl="1" indent="-457200">
              <a:spcAft>
                <a:spcPts val="1200"/>
              </a:spcAft>
              <a:buClr>
                <a:schemeClr val="dk1"/>
              </a:buClr>
              <a:buSzPts val="1900"/>
            </a:pPr>
            <a:r>
              <a:rPr lang="en" sz="2900" dirty="0">
                <a:solidFill>
                  <a:srgbClr val="FF0000"/>
                </a:solidFill>
              </a:rPr>
              <a:t>Republicans - 31.3%</a:t>
            </a:r>
            <a:endParaRPr sz="2900" dirty="0">
              <a:solidFill>
                <a:srgbClr val="FF0000"/>
              </a:solidFill>
            </a:endParaRPr>
          </a:p>
          <a:p>
            <a:pPr marL="1210715" lvl="1" indent="-457200">
              <a:spcAft>
                <a:spcPts val="1800"/>
              </a:spcAft>
              <a:buClr>
                <a:schemeClr val="dk1"/>
              </a:buClr>
              <a:buSzPts val="1900"/>
            </a:pPr>
            <a:r>
              <a:rPr lang="en" sz="2900" dirty="0">
                <a:solidFill>
                  <a:srgbClr val="0432FF"/>
                </a:solidFill>
              </a:rPr>
              <a:t>Democrats - 68.7%</a:t>
            </a:r>
            <a:endParaRPr sz="2900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341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6C1DFD-FE85-1D46-B19E-C4975E6A0CA9}"/>
              </a:ext>
            </a:extLst>
          </p:cNvPr>
          <p:cNvSpPr txBox="1"/>
          <p:nvPr/>
        </p:nvSpPr>
        <p:spPr>
          <a:xfrm>
            <a:off x="1136397" y="502020"/>
            <a:ext cx="5323715" cy="1642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dirty="0"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Conclusions</a:t>
            </a:r>
            <a:endParaRPr lang="en-US" sz="5000" kern="1200" dirty="0">
              <a:solidFill>
                <a:schemeClr val="tx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8A0087-A00C-1D4C-BFDF-A145703E8285}"/>
              </a:ext>
            </a:extLst>
          </p:cNvPr>
          <p:cNvSpPr txBox="1"/>
          <p:nvPr/>
        </p:nvSpPr>
        <p:spPr>
          <a:xfrm>
            <a:off x="1144923" y="2405894"/>
            <a:ext cx="5315189" cy="3535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28600">
              <a:lnSpc>
                <a:spcPct val="90000"/>
              </a:lnSpc>
              <a:spcAft>
                <a:spcPts val="1200"/>
              </a:spcAft>
            </a:pPr>
            <a:endParaRPr lang="en-US" sz="3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Grafik di dokumen dengan pena">
            <a:extLst>
              <a:ext uri="{FF2B5EF4-FFF2-40B4-BE49-F238E27FC236}">
                <a16:creationId xmlns:a16="http://schemas.microsoft.com/office/drawing/2014/main" id="{DBA17D45-589D-3845-869B-7BD4964753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59" r="16837" b="-1"/>
          <a:stretch/>
        </p:blipFill>
        <p:spPr>
          <a:xfrm>
            <a:off x="8159233" y="869246"/>
            <a:ext cx="3996865" cy="50717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580CF3-C9E7-D140-99B1-2B6793C3B516}"/>
              </a:ext>
            </a:extLst>
          </p:cNvPr>
          <p:cNvSpPr txBox="1"/>
          <p:nvPr/>
        </p:nvSpPr>
        <p:spPr>
          <a:xfrm>
            <a:off x="1000126" y="2514600"/>
            <a:ext cx="641508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Model performed well on unseen data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Similar models can be used to predict who someone will vote for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Interpretability adds value to our modeling</a:t>
            </a:r>
          </a:p>
        </p:txBody>
      </p:sp>
    </p:spTree>
    <p:extLst>
      <p:ext uri="{BB962C8B-B14F-4D97-AF65-F5344CB8AC3E}">
        <p14:creationId xmlns:p14="http://schemas.microsoft.com/office/powerpoint/2010/main" val="229995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6C1DFD-FE85-1D46-B19E-C4975E6A0CA9}"/>
              </a:ext>
            </a:extLst>
          </p:cNvPr>
          <p:cNvSpPr txBox="1"/>
          <p:nvPr/>
        </p:nvSpPr>
        <p:spPr>
          <a:xfrm>
            <a:off x="1136397" y="502020"/>
            <a:ext cx="5323715" cy="1642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dirty="0"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Recommendations</a:t>
            </a:r>
            <a:endParaRPr lang="en-US" sz="4600" kern="1200" dirty="0">
              <a:solidFill>
                <a:schemeClr val="tx1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8A0087-A00C-1D4C-BFDF-A145703E8285}"/>
              </a:ext>
            </a:extLst>
          </p:cNvPr>
          <p:cNvSpPr txBox="1"/>
          <p:nvPr/>
        </p:nvSpPr>
        <p:spPr>
          <a:xfrm>
            <a:off x="1144923" y="2405894"/>
            <a:ext cx="5315189" cy="3535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28600">
              <a:lnSpc>
                <a:spcPct val="90000"/>
              </a:lnSpc>
              <a:spcAft>
                <a:spcPts val="1200"/>
              </a:spcAft>
            </a:pPr>
            <a:endParaRPr lang="en-US" sz="3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Grafik di dokumen dengan pena">
            <a:extLst>
              <a:ext uri="{FF2B5EF4-FFF2-40B4-BE49-F238E27FC236}">
                <a16:creationId xmlns:a16="http://schemas.microsoft.com/office/drawing/2014/main" id="{DBA17D45-589D-3845-869B-7BD4964753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59" r="16837" b="-1"/>
          <a:stretch/>
        </p:blipFill>
        <p:spPr>
          <a:xfrm>
            <a:off x="8159233" y="869246"/>
            <a:ext cx="3996865" cy="50717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580CF3-C9E7-D140-99B1-2B6793C3B516}"/>
              </a:ext>
            </a:extLst>
          </p:cNvPr>
          <p:cNvSpPr txBox="1"/>
          <p:nvPr/>
        </p:nvSpPr>
        <p:spPr>
          <a:xfrm>
            <a:off x="1000126" y="2514600"/>
            <a:ext cx="6415088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Improve accuracy using clustering techniques, and PCA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Model in time series to see how changes to voter demographics change election outcomes</a:t>
            </a:r>
          </a:p>
        </p:txBody>
      </p:sp>
    </p:spTree>
    <p:extLst>
      <p:ext uri="{BB962C8B-B14F-4D97-AF65-F5344CB8AC3E}">
        <p14:creationId xmlns:p14="http://schemas.microsoft.com/office/powerpoint/2010/main" val="187003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Many question marks on black background">
            <a:extLst>
              <a:ext uri="{FF2B5EF4-FFF2-40B4-BE49-F238E27FC236}">
                <a16:creationId xmlns:a16="http://schemas.microsoft.com/office/drawing/2014/main" id="{8910D1E5-A8A4-47DC-93C6-FABB924709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78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AC88E6-2244-524F-A5B6-6AA5753DC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+mj-lt"/>
                <a:cs typeface="+mj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820743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A3760-12BE-064B-9C32-923CB9AF6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6980" y="599090"/>
            <a:ext cx="8089122" cy="56020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/>
              <a:t>Problem Statement</a:t>
            </a:r>
            <a:br>
              <a:rPr lang="en-US" sz="6000" dirty="0"/>
            </a:br>
            <a:br>
              <a:rPr lang="en-US" sz="3500" dirty="0"/>
            </a:br>
            <a:r>
              <a:rPr lang="en-US" sz="3500" dirty="0">
                <a:latin typeface="+mn-lt"/>
              </a:rPr>
              <a:t>Californians recently voted decisively not to recall their Governor.  Yet many pollsters and pundits predicted a squeaker.  An August </a:t>
            </a:r>
            <a:r>
              <a:rPr lang="en-US" sz="3500" dirty="0" err="1">
                <a:latin typeface="+mn-lt"/>
              </a:rPr>
              <a:t>SurveyUSA</a:t>
            </a:r>
            <a:r>
              <a:rPr lang="en-US" sz="3500" dirty="0">
                <a:latin typeface="+mn-lt"/>
              </a:rPr>
              <a:t> poll predicted that 51% of likely voters would vote to recall the Governor.</a:t>
            </a:r>
            <a:br>
              <a:rPr lang="en-US" sz="3500" dirty="0">
                <a:latin typeface="+mn-lt"/>
              </a:rPr>
            </a:br>
            <a:br>
              <a:rPr lang="en-US" sz="3500" dirty="0">
                <a:latin typeface="+mn-lt"/>
              </a:rPr>
            </a:br>
            <a:r>
              <a:rPr lang="en-US" sz="3500" dirty="0">
                <a:latin typeface="+mn-lt"/>
              </a:rPr>
              <a:t>How could they be so wrong?</a:t>
            </a:r>
            <a:endParaRPr lang="en-US" sz="3500" dirty="0"/>
          </a:p>
        </p:txBody>
      </p:sp>
      <p:pic>
        <p:nvPicPr>
          <p:cNvPr id="5" name="Picture 4" descr="Grafik di dokumen dengan pena">
            <a:extLst>
              <a:ext uri="{FF2B5EF4-FFF2-40B4-BE49-F238E27FC236}">
                <a16:creationId xmlns:a16="http://schemas.microsoft.com/office/drawing/2014/main" id="{2B788F0D-9F85-42E0-B936-8DD7EA0D07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59" r="16837" b="-1"/>
          <a:stretch/>
        </p:blipFill>
        <p:spPr>
          <a:xfrm>
            <a:off x="0" y="0"/>
            <a:ext cx="2511952" cy="318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158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fik di dokumen dengan pena">
            <a:extLst>
              <a:ext uri="{FF2B5EF4-FFF2-40B4-BE49-F238E27FC236}">
                <a16:creationId xmlns:a16="http://schemas.microsoft.com/office/drawing/2014/main" id="{2B788F0D-9F85-42E0-B936-8DD7EA0D07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59" r="16837" b="-1"/>
          <a:stretch/>
        </p:blipFill>
        <p:spPr>
          <a:xfrm>
            <a:off x="0" y="0"/>
            <a:ext cx="2196688" cy="27874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6C1DFD-FE85-1D46-B19E-C4975E6A0CA9}"/>
              </a:ext>
            </a:extLst>
          </p:cNvPr>
          <p:cNvSpPr txBox="1"/>
          <p:nvPr/>
        </p:nvSpPr>
        <p:spPr>
          <a:xfrm>
            <a:off x="2722179" y="578067"/>
            <a:ext cx="83977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haroni" panose="02010803020104030203" pitchFamily="2" charset="-79"/>
                <a:cs typeface="Aharoni" panose="02010803020104030203" pitchFamily="2" charset="-79"/>
              </a:rPr>
              <a:t>Problem Statement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AE11B8-B3D9-4D4A-A52F-9FD8CB4E6169}"/>
              </a:ext>
            </a:extLst>
          </p:cNvPr>
          <p:cNvSpPr txBox="1"/>
          <p:nvPr/>
        </p:nvSpPr>
        <p:spPr>
          <a:xfrm>
            <a:off x="2858814" y="1744717"/>
            <a:ext cx="84713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000" dirty="0"/>
              <a:t>Why did the results differ so much from the prognostications?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000" dirty="0"/>
              <a:t>Is modern polling plagued by the lack of land lines that made random sampling easier?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000" dirty="0"/>
              <a:t>Did pollsters use the wrong metrics or miss some key metrics?</a:t>
            </a:r>
          </a:p>
        </p:txBody>
      </p:sp>
    </p:spTree>
    <p:extLst>
      <p:ext uri="{BB962C8B-B14F-4D97-AF65-F5344CB8AC3E}">
        <p14:creationId xmlns:p14="http://schemas.microsoft.com/office/powerpoint/2010/main" val="3663532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fik di dokumen dengan pena">
            <a:extLst>
              <a:ext uri="{FF2B5EF4-FFF2-40B4-BE49-F238E27FC236}">
                <a16:creationId xmlns:a16="http://schemas.microsoft.com/office/drawing/2014/main" id="{2B788F0D-9F85-42E0-B936-8DD7EA0D07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59" r="16837" b="-1"/>
          <a:stretch/>
        </p:blipFill>
        <p:spPr>
          <a:xfrm>
            <a:off x="0" y="0"/>
            <a:ext cx="2196688" cy="27874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6C1DFD-FE85-1D46-B19E-C4975E6A0CA9}"/>
              </a:ext>
            </a:extLst>
          </p:cNvPr>
          <p:cNvSpPr txBox="1"/>
          <p:nvPr/>
        </p:nvSpPr>
        <p:spPr>
          <a:xfrm>
            <a:off x="2722179" y="578067"/>
            <a:ext cx="83977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haroni" panose="02010803020104030203" pitchFamily="2" charset="-79"/>
                <a:cs typeface="Aharoni" panose="02010803020104030203" pitchFamily="2" charset="-79"/>
              </a:rPr>
              <a:t>Goal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AE11B8-B3D9-4D4A-A52F-9FD8CB4E6169}"/>
              </a:ext>
            </a:extLst>
          </p:cNvPr>
          <p:cNvSpPr txBox="1"/>
          <p:nvPr/>
        </p:nvSpPr>
        <p:spPr>
          <a:xfrm>
            <a:off x="2858814" y="1744717"/>
            <a:ext cx="8471338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000" dirty="0"/>
              <a:t>At WAM! News, we are trying to develop a more accurate model than our competitors.</a:t>
            </a:r>
          </a:p>
          <a:p>
            <a:pPr>
              <a:spcAft>
                <a:spcPts val="1800"/>
              </a:spcAft>
            </a:pPr>
            <a:r>
              <a:rPr lang="en-US" sz="3000" dirty="0"/>
              <a:t>Looking at 538’s approach and Gustavo </a:t>
            </a:r>
            <a:r>
              <a:rPr lang="en-US" sz="3000" dirty="0" err="1"/>
              <a:t>Caffaro’s</a:t>
            </a:r>
            <a:r>
              <a:rPr lang="en-US" sz="3000" dirty="0"/>
              <a:t> neural net approach as starting points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000" dirty="0"/>
              <a:t>Both predicted 2016 presidential better than most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014647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fik di dokumen dengan pena">
            <a:extLst>
              <a:ext uri="{FF2B5EF4-FFF2-40B4-BE49-F238E27FC236}">
                <a16:creationId xmlns:a16="http://schemas.microsoft.com/office/drawing/2014/main" id="{2B788F0D-9F85-42E0-B936-8DD7EA0D07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59" r="16837" b="-1"/>
          <a:stretch/>
        </p:blipFill>
        <p:spPr>
          <a:xfrm>
            <a:off x="0" y="0"/>
            <a:ext cx="2196688" cy="27874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6C1DFD-FE85-1D46-B19E-C4975E6A0CA9}"/>
              </a:ext>
            </a:extLst>
          </p:cNvPr>
          <p:cNvSpPr txBox="1"/>
          <p:nvPr/>
        </p:nvSpPr>
        <p:spPr>
          <a:xfrm>
            <a:off x="2722179" y="578067"/>
            <a:ext cx="83977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haroni" panose="02010803020104030203" pitchFamily="2" charset="-79"/>
                <a:cs typeface="Aharoni" panose="02010803020104030203" pitchFamily="2" charset="-79"/>
              </a:rPr>
              <a:t>Goal Metrics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AE11B8-B3D9-4D4A-A52F-9FD8CB4E6169}"/>
              </a:ext>
            </a:extLst>
          </p:cNvPr>
          <p:cNvSpPr txBox="1"/>
          <p:nvPr/>
        </p:nvSpPr>
        <p:spPr>
          <a:xfrm>
            <a:off x="2858814" y="1744717"/>
            <a:ext cx="8471338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000" dirty="0"/>
              <a:t>Maximize: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000" dirty="0"/>
              <a:t>Accuracy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000" dirty="0"/>
              <a:t>Specificity</a:t>
            </a: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000" dirty="0"/>
              <a:t>Recall</a:t>
            </a:r>
          </a:p>
          <a:p>
            <a:pPr>
              <a:spcAft>
                <a:spcPts val="1800"/>
              </a:spcAft>
            </a:pPr>
            <a:r>
              <a:rPr lang="en-US" sz="3000" dirty="0"/>
              <a:t>Outperform our competitors… </a:t>
            </a:r>
            <a:r>
              <a:rPr lang="en-US" sz="3000" b="1" dirty="0"/>
              <a:t>WAM!</a:t>
            </a:r>
          </a:p>
        </p:txBody>
      </p:sp>
    </p:spTree>
    <p:extLst>
      <p:ext uri="{BB962C8B-B14F-4D97-AF65-F5344CB8AC3E}">
        <p14:creationId xmlns:p14="http://schemas.microsoft.com/office/powerpoint/2010/main" val="488466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fik di dokumen dengan pena">
            <a:extLst>
              <a:ext uri="{FF2B5EF4-FFF2-40B4-BE49-F238E27FC236}">
                <a16:creationId xmlns:a16="http://schemas.microsoft.com/office/drawing/2014/main" id="{2B788F0D-9F85-42E0-B936-8DD7EA0D07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59" r="16837" b="-1"/>
          <a:stretch/>
        </p:blipFill>
        <p:spPr>
          <a:xfrm>
            <a:off x="0" y="0"/>
            <a:ext cx="2196688" cy="27874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6C1DFD-FE85-1D46-B19E-C4975E6A0CA9}"/>
              </a:ext>
            </a:extLst>
          </p:cNvPr>
          <p:cNvSpPr txBox="1"/>
          <p:nvPr/>
        </p:nvSpPr>
        <p:spPr>
          <a:xfrm>
            <a:off x="2722179" y="578067"/>
            <a:ext cx="83977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haroni" panose="02010803020104030203" pitchFamily="2" charset="-79"/>
                <a:cs typeface="Aharoni" panose="02010803020104030203" pitchFamily="2" charset="-79"/>
              </a:rPr>
              <a:t>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AE11B8-B3D9-4D4A-A52F-9FD8CB4E6169}"/>
              </a:ext>
            </a:extLst>
          </p:cNvPr>
          <p:cNvSpPr txBox="1"/>
          <p:nvPr/>
        </p:nvSpPr>
        <p:spPr>
          <a:xfrm>
            <a:off x="2858814" y="1744717"/>
            <a:ext cx="84713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500" dirty="0"/>
              <a:t>Cooperative Election Study (CES), </a:t>
            </a:r>
            <a:r>
              <a:rPr lang="en-US" sz="3500" dirty="0" err="1"/>
              <a:t>fka</a:t>
            </a:r>
            <a:r>
              <a:rPr lang="en-US" sz="3500" dirty="0"/>
              <a:t> Cooperative Congressional Election Study (CCES)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500" dirty="0"/>
              <a:t>National &amp; state polling data 2006-2020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500" dirty="0"/>
              <a:t>Harvard University, School of Government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303340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fik di dokumen dengan pena">
            <a:extLst>
              <a:ext uri="{FF2B5EF4-FFF2-40B4-BE49-F238E27FC236}">
                <a16:creationId xmlns:a16="http://schemas.microsoft.com/office/drawing/2014/main" id="{2B788F0D-9F85-42E0-B936-8DD7EA0D07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59" r="16837" b="-1"/>
          <a:stretch/>
        </p:blipFill>
        <p:spPr>
          <a:xfrm>
            <a:off x="0" y="0"/>
            <a:ext cx="2196688" cy="27874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6C1DFD-FE85-1D46-B19E-C4975E6A0CA9}"/>
              </a:ext>
            </a:extLst>
          </p:cNvPr>
          <p:cNvSpPr txBox="1"/>
          <p:nvPr/>
        </p:nvSpPr>
        <p:spPr>
          <a:xfrm>
            <a:off x="2722179" y="578067"/>
            <a:ext cx="83977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haroni" panose="02010803020104030203" pitchFamily="2" charset="-79"/>
                <a:cs typeface="Aharoni" panose="02010803020104030203" pitchFamily="2" charset="-79"/>
              </a:rPr>
              <a:t> Data Methodology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AE11B8-B3D9-4D4A-A52F-9FD8CB4E6169}"/>
              </a:ext>
            </a:extLst>
          </p:cNvPr>
          <p:cNvSpPr txBox="1"/>
          <p:nvPr/>
        </p:nvSpPr>
        <p:spPr>
          <a:xfrm>
            <a:off x="2858814" y="1744717"/>
            <a:ext cx="847133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3500" dirty="0"/>
              <a:t>Random telephone polling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3500" dirty="0"/>
              <a:t>Volunteer pool to help balance underrepresented demographics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3500" dirty="0"/>
              <a:t>Weights to finish matching the sample to the adult population of California</a:t>
            </a:r>
          </a:p>
          <a:p>
            <a:pPr>
              <a:spcAft>
                <a:spcPts val="1200"/>
              </a:spcAft>
            </a:pPr>
            <a:r>
              <a:rPr lang="en-US" sz="3500" dirty="0"/>
              <a:t>* Note:  Hispanics likely under-sampled, per study authors 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1255461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fik di dokumen dengan pena">
            <a:extLst>
              <a:ext uri="{FF2B5EF4-FFF2-40B4-BE49-F238E27FC236}">
                <a16:creationId xmlns:a16="http://schemas.microsoft.com/office/drawing/2014/main" id="{2B788F0D-9F85-42E0-B936-8DD7EA0D07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59" r="16837" b="-1"/>
          <a:stretch/>
        </p:blipFill>
        <p:spPr>
          <a:xfrm>
            <a:off x="0" y="0"/>
            <a:ext cx="2196688" cy="27874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6C1DFD-FE85-1D46-B19E-C4975E6A0CA9}"/>
              </a:ext>
            </a:extLst>
          </p:cNvPr>
          <p:cNvSpPr txBox="1"/>
          <p:nvPr/>
        </p:nvSpPr>
        <p:spPr>
          <a:xfrm>
            <a:off x="2722179" y="578067"/>
            <a:ext cx="83977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haroni" panose="02010803020104030203" pitchFamily="2" charset="-79"/>
                <a:cs typeface="Aharoni" panose="02010803020104030203" pitchFamily="2" charset="-79"/>
              </a:rPr>
              <a:t> Sample Sizes</a:t>
            </a: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0F691149-BFFF-FE43-8F87-DE10C976F0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95692"/>
              </p:ext>
            </p:extLst>
          </p:nvPr>
        </p:nvGraphicFramePr>
        <p:xfrm>
          <a:off x="2991945" y="1843490"/>
          <a:ext cx="8128000" cy="12225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41083753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2460767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313068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99762804"/>
                    </a:ext>
                  </a:extLst>
                </a:gridCol>
              </a:tblGrid>
              <a:tr h="673874">
                <a:tc>
                  <a:txBody>
                    <a:bodyPr/>
                    <a:lstStyle/>
                    <a:p>
                      <a:r>
                        <a:rPr lang="en-US" sz="30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219948"/>
                  </a:ext>
                </a:extLst>
              </a:tr>
              <a:tr h="436043">
                <a:tc>
                  <a:txBody>
                    <a:bodyPr/>
                    <a:lstStyle/>
                    <a:p>
                      <a:endParaRPr lang="en-US" sz="3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b="1" dirty="0"/>
                        <a:t>6,021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b="1" dirty="0"/>
                        <a:t>5,284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b="1" dirty="0"/>
                        <a:t>5,028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07013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1351967-065F-6141-81E9-664CB9310F3C}"/>
              </a:ext>
            </a:extLst>
          </p:cNvPr>
          <p:cNvSpPr txBox="1"/>
          <p:nvPr/>
        </p:nvSpPr>
        <p:spPr>
          <a:xfrm>
            <a:off x="2991945" y="3429000"/>
            <a:ext cx="8128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All respondents were likely voters in residing in California in the respective years.</a:t>
            </a:r>
          </a:p>
        </p:txBody>
      </p:sp>
    </p:spTree>
    <p:extLst>
      <p:ext uri="{BB962C8B-B14F-4D97-AF65-F5344CB8AC3E}">
        <p14:creationId xmlns:p14="http://schemas.microsoft.com/office/powerpoint/2010/main" val="67989868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531</TotalTime>
  <Words>779</Words>
  <Application>Microsoft Macintosh PowerPoint</Application>
  <PresentationFormat>Widescreen</PresentationFormat>
  <Paragraphs>230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Aharoni</vt:lpstr>
      <vt:lpstr>Arial</vt:lpstr>
      <vt:lpstr>Calibri</vt:lpstr>
      <vt:lpstr>Calibri Light</vt:lpstr>
      <vt:lpstr>Custom Design</vt:lpstr>
      <vt:lpstr>California Recall Prognostication for WAM! News</vt:lpstr>
      <vt:lpstr>WAM! News Political</vt:lpstr>
      <vt:lpstr>Problem Statement  Californians recently voted decisively not to recall their Governor.  Yet many pollsters and pundits predicted a squeaker.  An August SurveyUSA poll predicted that 51% of likely voters would vote to recall the Governor.  How could they be so wrong?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Best Model:  Random Forest</vt:lpstr>
      <vt:lpstr>Random Forest: Top Ten Feature Importances </vt:lpstr>
      <vt:lpstr>Model Test on Unseen Data</vt:lpstr>
      <vt:lpstr>PowerPoint Presentation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California Recall Prognostication for WAM! News</dc:title>
  <dc:creator>Nhan Rao</dc:creator>
  <cp:lastModifiedBy>Nhan Rao</cp:lastModifiedBy>
  <cp:revision>15</cp:revision>
  <dcterms:created xsi:type="dcterms:W3CDTF">2021-09-30T22:45:42Z</dcterms:created>
  <dcterms:modified xsi:type="dcterms:W3CDTF">2021-10-01T16:34:17Z</dcterms:modified>
</cp:coreProperties>
</file>